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3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8"/>
    <p:restoredTop sz="94694"/>
  </p:normalViewPr>
  <p:slideViewPr>
    <p:cSldViewPr snapToGrid="0">
      <p:cViewPr varScale="1">
        <p:scale>
          <a:sx n="121" d="100"/>
          <a:sy n="121" d="100"/>
        </p:scale>
        <p:origin x="10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5AD14-BB0F-DE4E-9CAF-22FEC3A59823}" type="datetimeFigureOut">
              <a:rPr lang="en-US" smtClean="0"/>
              <a:t>4/9/26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64665-3915-DE46-BAEB-A2A8A5BED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43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GYAT Case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764665-3915-DE46-BAEB-A2A8A5BED75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09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4/8/26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25B66-680E-3E27-91FA-8F449D781A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4084" y="457949"/>
            <a:ext cx="10572000" cy="2971051"/>
          </a:xfrm>
        </p:spPr>
        <p:txBody>
          <a:bodyPr/>
          <a:lstStyle/>
          <a:p>
            <a:pPr algn="ctr"/>
            <a:r>
              <a:rPr lang="en-US" sz="8800" dirty="0"/>
              <a:t>SO, YOU’RE 18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F8598D-D19E-198B-7763-A24E2BDDC5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1119204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800" dirty="0"/>
              <a:t>DON’T BECOME A CRIMINAL.</a:t>
            </a:r>
          </a:p>
          <a:p>
            <a:pPr algn="ctr"/>
            <a:r>
              <a:rPr lang="en-US" sz="2800" dirty="0"/>
              <a:t>THERE REALLY IS A “PERMANENT RECORD”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8817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6776E-5C24-A582-AE02-BACD12DA8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CHILD PORNOGRAPHY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72AE874-6C9B-0F00-41EE-2319D18C16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591510"/>
              </p:ext>
            </p:extLst>
          </p:nvPr>
        </p:nvGraphicFramePr>
        <p:xfrm>
          <a:off x="828298" y="2254397"/>
          <a:ext cx="105537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6850">
                  <a:extLst>
                    <a:ext uri="{9D8B030D-6E8A-4147-A177-3AD203B41FA5}">
                      <a16:colId xmlns:a16="http://schemas.microsoft.com/office/drawing/2014/main" val="1597945572"/>
                    </a:ext>
                  </a:extLst>
                </a:gridCol>
                <a:gridCol w="5276850">
                  <a:extLst>
                    <a:ext uri="{9D8B030D-6E8A-4147-A177-3AD203B41FA5}">
                      <a16:colId xmlns:a16="http://schemas.microsoft.com/office/drawing/2014/main" val="10475039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SOLICITATION</a:t>
                      </a:r>
                    </a:p>
                    <a:p>
                      <a:pPr algn="l"/>
                      <a:endParaRPr lang="en-US" dirty="0"/>
                    </a:p>
                    <a:p>
                      <a:pPr algn="l"/>
                      <a:r>
                        <a:rPr lang="en-US" dirty="0"/>
                        <a:t>I ASKED ________ FOR A NAKED SELFIE</a:t>
                      </a:r>
                    </a:p>
                    <a:p>
                      <a:pPr algn="l"/>
                      <a:endParaRPr lang="en-US" dirty="0"/>
                    </a:p>
                    <a:p>
                      <a:pPr algn="l"/>
                      <a:endParaRPr lang="en-US" dirty="0"/>
                    </a:p>
                    <a:p>
                      <a:pPr algn="l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POSSESSION (F6, then F5)</a:t>
                      </a:r>
                    </a:p>
                    <a:p>
                      <a:pPr algn="l"/>
                      <a:endParaRPr lang="en-US" dirty="0"/>
                    </a:p>
                    <a:p>
                      <a:pPr algn="l"/>
                      <a:r>
                        <a:rPr lang="en-US" dirty="0"/>
                        <a:t>I RECEIVED A PIC OF ________ NAKED</a:t>
                      </a:r>
                    </a:p>
                    <a:p>
                      <a:pPr algn="l"/>
                      <a:endParaRPr lang="en-US" dirty="0"/>
                    </a:p>
                    <a:p>
                      <a:pPr algn="l"/>
                      <a:r>
                        <a:rPr lang="en-US" dirty="0"/>
                        <a:t>I HAVE A PICTURE OF MYSELF NAKED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216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PRODUCTION (FU)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l"/>
                      <a:r>
                        <a:rPr lang="en-US" dirty="0"/>
                        <a:t>I TOOK A PICTURE OF ________ NAKED</a:t>
                      </a:r>
                    </a:p>
                    <a:p>
                      <a:pPr algn="l"/>
                      <a:endParaRPr lang="en-US" dirty="0"/>
                    </a:p>
                    <a:p>
                      <a:pPr algn="l"/>
                      <a:r>
                        <a:rPr lang="en-US" dirty="0"/>
                        <a:t>I TOOK A PICTURE OF MYSELFT NAKED</a:t>
                      </a:r>
                    </a:p>
                    <a:p>
                      <a:pPr algn="l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DISTRIBUTION (FU)</a:t>
                      </a:r>
                    </a:p>
                    <a:p>
                      <a:pPr algn="l"/>
                      <a:endParaRPr lang="en-US" dirty="0"/>
                    </a:p>
                    <a:p>
                      <a:pPr algn="l"/>
                      <a:r>
                        <a:rPr lang="en-US" dirty="0"/>
                        <a:t>I SENT A PIC OF ___________ NAKED</a:t>
                      </a:r>
                    </a:p>
                    <a:p>
                      <a:pPr algn="l"/>
                      <a:endParaRPr lang="en-US" dirty="0"/>
                    </a:p>
                    <a:p>
                      <a:pPr algn="l"/>
                      <a:r>
                        <a:rPr lang="en-US" dirty="0"/>
                        <a:t>I SENT A PIC OF MYSELF NAKED</a:t>
                      </a:r>
                    </a:p>
                    <a:p>
                      <a:pPr algn="l"/>
                      <a:endParaRPr lang="en-US" dirty="0"/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723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165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C6D7B-06B6-07D1-7C63-826B60169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CHILD PORNOGRAPHY &amp; TECH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FE25F-1F23-AF5F-ED5B-138468DFC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ANIME/CARTOON = “GROOMING MATERIAL” (F6) </a:t>
            </a:r>
          </a:p>
          <a:p>
            <a:r>
              <a:rPr lang="en-US" dirty="0"/>
              <a:t>AUTOMATIC </a:t>
            </a:r>
            <a:r>
              <a:rPr lang="en-US" b="1" dirty="0">
                <a:solidFill>
                  <a:srgbClr val="FFFF00"/>
                </a:solidFill>
              </a:rPr>
              <a:t>REGISTRY</a:t>
            </a:r>
            <a:r>
              <a:rPr lang="en-US" dirty="0"/>
              <a:t> IF 1 Felony OR 2 Misdemeanors</a:t>
            </a:r>
          </a:p>
          <a:p>
            <a:r>
              <a:rPr lang="en-US" dirty="0"/>
              <a:t>ARTIFICIAL INTELLIGENCE</a:t>
            </a:r>
          </a:p>
          <a:p>
            <a:pPr lvl="1"/>
            <a:r>
              <a:rPr lang="en-US" dirty="0"/>
              <a:t>DEEP FAKE – Class 1 Misdemeanor</a:t>
            </a:r>
          </a:p>
          <a:p>
            <a:pPr lvl="1"/>
            <a:r>
              <a:rPr lang="en-US" dirty="0"/>
              <a:t>STILL COUNTS AS “CSAM” EVEN IF THE CHILD IS NOT REAL</a:t>
            </a:r>
          </a:p>
          <a:p>
            <a:pPr lvl="1"/>
            <a:r>
              <a:rPr lang="en-US" b="1" u="sng" dirty="0">
                <a:solidFill>
                  <a:srgbClr val="FFFF00"/>
                </a:solidFill>
              </a:rPr>
              <a:t>FAKE PICS AFFECT REAL LIVES</a:t>
            </a:r>
          </a:p>
        </p:txBody>
      </p:sp>
    </p:spTree>
    <p:extLst>
      <p:ext uri="{BB962C8B-B14F-4D97-AF65-F5344CB8AC3E}">
        <p14:creationId xmlns:p14="http://schemas.microsoft.com/office/powerpoint/2010/main" val="2637547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E4E14-802D-C7A2-B009-C7507F53E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 YOUR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960A0-7910-3D44-4EA9-D1B639B6D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RIGHT TO PRIVACY</a:t>
            </a:r>
          </a:p>
          <a:p>
            <a:r>
              <a:rPr lang="en-US" dirty="0"/>
              <a:t>RIGHT TO REMAIN SILENT</a:t>
            </a:r>
          </a:p>
          <a:p>
            <a:r>
              <a:rPr lang="en-US" dirty="0"/>
              <a:t>RIGHT TO HAVE A LAWYER PRESENT DURING QUESTIONING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AM I FREE TO LEAVE?</a:t>
            </a:r>
          </a:p>
          <a:p>
            <a:pPr lvl="1"/>
            <a:r>
              <a:rPr lang="en-US" dirty="0"/>
              <a:t>IF YES, THEN LEAVE</a:t>
            </a:r>
          </a:p>
          <a:p>
            <a:pPr lvl="1"/>
            <a:r>
              <a:rPr lang="en-US" dirty="0"/>
              <a:t>IF NO, THEN STATE YOUR DESIRE TO EXERCISE YOUR RIGHTS</a:t>
            </a:r>
          </a:p>
        </p:txBody>
      </p:sp>
    </p:spTree>
    <p:extLst>
      <p:ext uri="{BB962C8B-B14F-4D97-AF65-F5344CB8AC3E}">
        <p14:creationId xmlns:p14="http://schemas.microsoft.com/office/powerpoint/2010/main" val="1810186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3680A-CD03-ECF4-C73E-FEAB6F177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STOPS: DO’s and DON’Ts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34D2305-64B0-F411-405E-667035F5E1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491001"/>
              </p:ext>
            </p:extLst>
          </p:nvPr>
        </p:nvGraphicFramePr>
        <p:xfrm>
          <a:off x="819150" y="2222500"/>
          <a:ext cx="105537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6850">
                  <a:extLst>
                    <a:ext uri="{9D8B030D-6E8A-4147-A177-3AD203B41FA5}">
                      <a16:colId xmlns:a16="http://schemas.microsoft.com/office/drawing/2014/main" val="1105589668"/>
                    </a:ext>
                  </a:extLst>
                </a:gridCol>
                <a:gridCol w="5276850">
                  <a:extLst>
                    <a:ext uri="{9D8B030D-6E8A-4147-A177-3AD203B41FA5}">
                      <a16:colId xmlns:a16="http://schemas.microsoft.com/office/drawing/2014/main" val="41096854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 “POLITE &amp; COOPERATIVE”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 LIKE A JERK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735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REMAIN CALM AND STILL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MAKE “FURTIVE” MOVEMENTS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689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 HONEST - TO A POINT</a:t>
                      </a:r>
                    </a:p>
                    <a:p>
                      <a:pPr algn="ctr"/>
                      <a:r>
                        <a:rPr lang="en-US" dirty="0"/>
                        <a:t>“TRUTH” VS. “WHOLE TRUTH”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LIE ABOUT WHO YOU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21634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7ABE95-A75A-2971-40BB-1F436A679193}"/>
              </a:ext>
            </a:extLst>
          </p:cNvPr>
          <p:cNvSpPr txBox="1"/>
          <p:nvPr/>
        </p:nvSpPr>
        <p:spPr>
          <a:xfrm>
            <a:off x="0" y="408852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DRIVING SCHOOL ONLY HELPS ONCE EVERY 5 YEARS</a:t>
            </a:r>
          </a:p>
        </p:txBody>
      </p:sp>
    </p:spTree>
    <p:extLst>
      <p:ext uri="{BB962C8B-B14F-4D97-AF65-F5344CB8AC3E}">
        <p14:creationId xmlns:p14="http://schemas.microsoft.com/office/powerpoint/2010/main" val="3162686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1D62D-7499-BDCD-FB55-8ED67AAB9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STOPS: RECKLESS DRIVING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A9772-BD98-6D42-DDAB-9D1B0CCFE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1046277"/>
            <a:ext cx="10554574" cy="635125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PER SE = 85 MPH OR 20 MPH OVER THE LIMIT</a:t>
            </a:r>
          </a:p>
          <a:p>
            <a:pPr marL="0" indent="0">
              <a:buNone/>
            </a:pPr>
            <a:r>
              <a:rPr lang="en-US" dirty="0"/>
              <a:t>		90 IN A 70		80 IN A 60		70 IN A 50		55 IN A 35 </a:t>
            </a:r>
          </a:p>
          <a:p>
            <a:pPr marL="0" indent="0">
              <a:buNone/>
            </a:pPr>
            <a:r>
              <a:rPr lang="en-US" dirty="0"/>
              <a:t>		I-95				I-295			RT. 1			RT. 54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100 MPH = JAIL TIME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	100 MPH = 150’ PER SECOND, OR A FOOTBALL FIELD EVERY TWO SECONDS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u="sng" dirty="0"/>
              <a:t>30 MPH OVER THE LIMIT = JAIL TIME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FF00"/>
                </a:solidFill>
              </a:rPr>
              <a:t>6 DMV Demerit Points; $2,500 Fine; 12 Months Jail; Loss of License</a:t>
            </a:r>
          </a:p>
        </p:txBody>
      </p:sp>
    </p:spTree>
    <p:extLst>
      <p:ext uri="{BB962C8B-B14F-4D97-AF65-F5344CB8AC3E}">
        <p14:creationId xmlns:p14="http://schemas.microsoft.com/office/powerpoint/2010/main" val="846199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2B96B-D914-AFC5-F0C1-100A6EE39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STOPS: DUI/DUID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09904-7127-A22A-7BD7-D9FD00E5D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 MAJOR IMPACTS ON MILITARY AND CAREER PROSPECTS</a:t>
            </a:r>
          </a:p>
          <a:p>
            <a:r>
              <a:rPr lang="en-US" dirty="0"/>
              <a:t>IF UNDER 21, THE ONLY A</a:t>
            </a:r>
            <a:r>
              <a:rPr lang="en-US" b="1" dirty="0"/>
              <a:t> .02 BAC</a:t>
            </a:r>
            <a:r>
              <a:rPr lang="en-US" dirty="0"/>
              <a:t> IS REQUIRED FOR CONVICTION. (MOUTHWASH)</a:t>
            </a:r>
          </a:p>
          <a:p>
            <a:r>
              <a:rPr lang="en-US" dirty="0"/>
              <a:t>HARSHER PENALTIES WITH LICENSE SUSPENSION</a:t>
            </a:r>
          </a:p>
          <a:p>
            <a:r>
              <a:rPr lang="en-US" dirty="0"/>
              <a:t>ASAP AND INTERLOCK </a:t>
            </a:r>
          </a:p>
          <a:p>
            <a:pPr lvl="1"/>
            <a:r>
              <a:rPr lang="en-US" dirty="0"/>
              <a:t>REQUIRE 1 YEAR COMPLIANCE WITH POSSIBLE REVOCATION OF SUSPENDED SENTENCE</a:t>
            </a:r>
          </a:p>
          <a:p>
            <a:r>
              <a:rPr lang="en-US" dirty="0"/>
              <a:t>SENTENCING ENHANCEMENTS AT CERTAIN BAC &amp; SUBSEQUENT CONVICTIONS</a:t>
            </a:r>
          </a:p>
          <a:p>
            <a:r>
              <a:rPr lang="en-US" dirty="0"/>
              <a:t>18.2-272 &amp; 46.2-391</a:t>
            </a:r>
          </a:p>
        </p:txBody>
      </p:sp>
    </p:spTree>
    <p:extLst>
      <p:ext uri="{BB962C8B-B14F-4D97-AF65-F5344CB8AC3E}">
        <p14:creationId xmlns:p14="http://schemas.microsoft.com/office/powerpoint/2010/main" val="1539934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30CB0-9882-9F8A-CBEF-F6250A453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73502"/>
            <a:ext cx="12192000" cy="397025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400" dirty="0"/>
              <a:t>FIELD SOBRIETY TESTS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9 STEP WALK &amp; TURN</a:t>
            </a:r>
          </a:p>
          <a:p>
            <a:pPr marL="0" indent="0">
              <a:buNone/>
            </a:pPr>
            <a:r>
              <a:rPr lang="en-US" sz="2400" dirty="0"/>
              <a:t>1-LEGGED STAND</a:t>
            </a:r>
          </a:p>
          <a:p>
            <a:pPr marL="0" indent="0">
              <a:buNone/>
            </a:pPr>
            <a:r>
              <a:rPr lang="en-US" sz="2400" dirty="0"/>
              <a:t>HORIZONTAL GAZE NYSTAGMUS</a:t>
            </a:r>
          </a:p>
          <a:p>
            <a:pPr marL="0" indent="0" algn="ctr">
              <a:buNone/>
            </a:pPr>
            <a:r>
              <a:rPr lang="en-US" sz="2400" dirty="0"/>
              <a:t>PRELIMINARY BREATH TEST (PBT)</a:t>
            </a:r>
          </a:p>
          <a:p>
            <a:pPr marL="0" indent="0" algn="r">
              <a:buNone/>
            </a:pPr>
            <a:r>
              <a:rPr lang="en-US" sz="2400" dirty="0"/>
              <a:t>BREATHALYZER AND IMPLIED CONSENT</a:t>
            </a:r>
          </a:p>
          <a:p>
            <a:pPr marL="0" indent="0" algn="r">
              <a:buNone/>
            </a:pPr>
            <a:r>
              <a:rPr lang="en-US" sz="2400" dirty="0"/>
              <a:t>	REFUSAL TO PROVIDE BREATH/BLOOD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47BD072-9C59-1023-1AFA-F50AD4EB9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STOPS: DUI/DUID</a:t>
            </a:r>
          </a:p>
        </p:txBody>
      </p:sp>
    </p:spTree>
    <p:extLst>
      <p:ext uri="{BB962C8B-B14F-4D97-AF65-F5344CB8AC3E}">
        <p14:creationId xmlns:p14="http://schemas.microsoft.com/office/powerpoint/2010/main" val="3793934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9C1BC-1E91-3894-6DF9-D4310C2B6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7188"/>
            <a:ext cx="12192000" cy="970450"/>
          </a:xfrm>
        </p:spPr>
        <p:txBody>
          <a:bodyPr/>
          <a:lstStyle/>
          <a:p>
            <a:r>
              <a:rPr lang="en-US" dirty="0"/>
              <a:t>POSSESSION: Booze, Pot, Vapes, Cigs, Drugs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F5220-FBD7-F856-EB48-0C73D3D8F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3" y="2264817"/>
            <a:ext cx="10554574" cy="3636511"/>
          </a:xfrm>
        </p:spPr>
        <p:txBody>
          <a:bodyPr/>
          <a:lstStyle/>
          <a:p>
            <a:r>
              <a:rPr lang="en-US" dirty="0"/>
              <a:t>ACTUAL POSSESSION vs. CONSTRUCTIVE POSSESSION</a:t>
            </a:r>
          </a:p>
          <a:p>
            <a:pPr lvl="1"/>
            <a:r>
              <a:rPr lang="en-US" dirty="0"/>
              <a:t>KNOWLEDGE, DOMINION, &amp; CONTROL</a:t>
            </a:r>
          </a:p>
          <a:p>
            <a:r>
              <a:rPr lang="en-US" dirty="0"/>
              <a:t>HOME vs. AUTOMOBILE vs. WALKING AROUND vs. AT SCHOOL</a:t>
            </a:r>
          </a:p>
          <a:p>
            <a:r>
              <a:rPr lang="en-US" dirty="0"/>
              <a:t>COMMUNITY SERVICE &amp; LOSS OF DRIVING PRIVILEGES</a:t>
            </a:r>
          </a:p>
          <a:p>
            <a:r>
              <a:rPr lang="en-US" dirty="0">
                <a:solidFill>
                  <a:srgbClr val="FFFF00"/>
                </a:solidFill>
              </a:rPr>
              <a:t>DISTRIBUTION</a:t>
            </a:r>
            <a:r>
              <a:rPr lang="en-US" dirty="0"/>
              <a:t>: “to give”, “to sell”, or “to share”	=	Unclassified Felony (Up to 40 years)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670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40839-60E5-952B-B7FC-4CB659AC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CRIMES OF MORAL TURPITUDE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EF579-746A-D3E0-4887-620D1860D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LYING:		FALSE ID TO LEO; FALSE STATEMENT ON F/A FORM; FALSE REPORT</a:t>
            </a:r>
          </a:p>
          <a:p>
            <a:r>
              <a:rPr lang="en-US" dirty="0"/>
              <a:t>CHEATING:	FRAUD; FORGERY; UTTERING; CREDIT CARDS</a:t>
            </a:r>
          </a:p>
          <a:p>
            <a:r>
              <a:rPr lang="en-US" dirty="0"/>
              <a:t>STEALING:	PETIT LARCENY; GRAND LARCENY; EMBEZZLEMENT</a:t>
            </a:r>
          </a:p>
          <a:p>
            <a:endParaRPr lang="en-US" dirty="0"/>
          </a:p>
          <a:p>
            <a:r>
              <a:rPr lang="en-US" dirty="0"/>
              <a:t>AFFECTS JOB PROSPECTS</a:t>
            </a:r>
          </a:p>
          <a:p>
            <a:r>
              <a:rPr lang="en-US" dirty="0"/>
              <a:t>FOLLOWS YOU FOREVER</a:t>
            </a:r>
          </a:p>
          <a:p>
            <a:r>
              <a:rPr lang="en-US" dirty="0"/>
              <a:t>USED TO DISCREDIT YOU IN COURT – EVEN CUSTODY CASES OR CIVIL SUITS</a:t>
            </a:r>
          </a:p>
        </p:txBody>
      </p:sp>
    </p:spTree>
    <p:extLst>
      <p:ext uri="{BB962C8B-B14F-4D97-AF65-F5344CB8AC3E}">
        <p14:creationId xmlns:p14="http://schemas.microsoft.com/office/powerpoint/2010/main" val="1309665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858E-CAF4-8EA7-CC46-8C3B4D399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SEXUAL ASSAULT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D2858-FC6E-B661-D375-AE5DAEECA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24" y="2154077"/>
            <a:ext cx="10554574" cy="1274923"/>
          </a:xfrm>
        </p:spPr>
        <p:txBody>
          <a:bodyPr/>
          <a:lstStyle/>
          <a:p>
            <a:r>
              <a:rPr lang="en-US" dirty="0"/>
              <a:t>“</a:t>
            </a:r>
            <a:r>
              <a:rPr lang="en-US" dirty="0">
                <a:solidFill>
                  <a:srgbClr val="FFFF00"/>
                </a:solidFill>
              </a:rPr>
              <a:t>INTIMATE PARTS</a:t>
            </a:r>
            <a:r>
              <a:rPr lang="en-US" dirty="0"/>
              <a:t>:” Genitals, Anus, Groin, Breast, or Butt.</a:t>
            </a:r>
          </a:p>
          <a:p>
            <a:r>
              <a:rPr lang="en-US" dirty="0"/>
              <a:t>“</a:t>
            </a:r>
            <a:r>
              <a:rPr lang="en-US" dirty="0">
                <a:solidFill>
                  <a:srgbClr val="FFFF00"/>
                </a:solidFill>
              </a:rPr>
              <a:t>PHYSICAL HELPLESSNESS</a:t>
            </a:r>
            <a:r>
              <a:rPr lang="en-US" dirty="0"/>
              <a:t>:” Unconscious; Passed Out; Sleeping</a:t>
            </a:r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E2ABA7-6590-6E46-A513-EB04EF430E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09496"/>
              </p:ext>
            </p:extLst>
          </p:nvPr>
        </p:nvGraphicFramePr>
        <p:xfrm>
          <a:off x="810000" y="3086448"/>
          <a:ext cx="10571998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5999">
                  <a:extLst>
                    <a:ext uri="{9D8B030D-6E8A-4147-A177-3AD203B41FA5}">
                      <a16:colId xmlns:a16="http://schemas.microsoft.com/office/drawing/2014/main" val="371722073"/>
                    </a:ext>
                  </a:extLst>
                </a:gridCol>
                <a:gridCol w="5285999">
                  <a:extLst>
                    <a:ext uri="{9D8B030D-6E8A-4147-A177-3AD203B41FA5}">
                      <a16:colId xmlns:a16="http://schemas.microsoft.com/office/drawing/2014/main" val="24802700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Contributing to Delinquency of Minor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You’re 18 and She is 17: Misdemeanor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624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Sexual Battery</a:t>
                      </a:r>
                    </a:p>
                    <a:p>
                      <a:r>
                        <a:rPr lang="en-US" dirty="0"/>
                        <a:t>Aggravated Sexual Battery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Misdemeanor, even if this is with an adult</a:t>
                      </a:r>
                    </a:p>
                    <a:p>
                      <a:r>
                        <a:rPr lang="en-US" dirty="0"/>
                        <a:t>One to 20 Years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156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Carnal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You’re 20 and she is 17: One to Five Years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i="1" dirty="0"/>
                        <a:t>If there is consent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416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Object Sexual Penetration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Everything Counts – 5 to Life; </a:t>
                      </a:r>
                    </a:p>
                    <a:p>
                      <a:r>
                        <a:rPr lang="en-US" b="1" dirty="0"/>
                        <a:t>25 Mandatory</a:t>
                      </a:r>
                      <a:r>
                        <a:rPr lang="en-US" dirty="0"/>
                        <a:t> if 3-year age 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286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Rape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to Life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1381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03F9C26-5CE0-C8E8-2D06-25C72F534496}"/>
              </a:ext>
            </a:extLst>
          </p:cNvPr>
          <p:cNvSpPr txBox="1"/>
          <p:nvPr/>
        </p:nvSpPr>
        <p:spPr>
          <a:xfrm>
            <a:off x="0" y="5949538"/>
            <a:ext cx="121009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AUTOMATIC </a:t>
            </a:r>
            <a:r>
              <a:rPr lang="en-US" sz="3200" b="1" dirty="0">
                <a:solidFill>
                  <a:srgbClr val="FFFF00"/>
                </a:solidFill>
              </a:rPr>
              <a:t>REGISTRY</a:t>
            </a:r>
            <a:r>
              <a:rPr lang="en-US" sz="3200" b="1" dirty="0"/>
              <a:t> IF 1 Felony OR 2 Misdemeanors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1405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1119</TotalTime>
  <Words>665</Words>
  <Application>Microsoft Macintosh PowerPoint</Application>
  <PresentationFormat>Widescreen</PresentationFormat>
  <Paragraphs>110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Century Gothic</vt:lpstr>
      <vt:lpstr>Wingdings 2</vt:lpstr>
      <vt:lpstr>Quotable</vt:lpstr>
      <vt:lpstr>SO, YOU’RE 18</vt:lpstr>
      <vt:lpstr>KNOW YOUR RIGHTS</vt:lpstr>
      <vt:lpstr>TRAFFIC STOPS: DO’s and DON’Ts </vt:lpstr>
      <vt:lpstr>TRAFFIC STOPS: RECKLESS DRIVING</vt:lpstr>
      <vt:lpstr>TRAFFIC STOPS: DUI/DUID</vt:lpstr>
      <vt:lpstr>TRAFFIC STOPS: DUI/DUID</vt:lpstr>
      <vt:lpstr>POSSESSION: Booze, Pot, Vapes, Cigs, Drugs</vt:lpstr>
      <vt:lpstr>CRIMES OF MORAL TURPITUDE</vt:lpstr>
      <vt:lpstr>SEXUAL ASSAULT</vt:lpstr>
      <vt:lpstr>CHILD PORNOGRAPHY</vt:lpstr>
      <vt:lpstr>CHILD PORNOGRAPHY &amp; TECH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Working</dc:creator>
  <cp:lastModifiedBy>John Working</cp:lastModifiedBy>
  <cp:revision>12</cp:revision>
  <dcterms:created xsi:type="dcterms:W3CDTF">2026-03-27T09:09:16Z</dcterms:created>
  <dcterms:modified xsi:type="dcterms:W3CDTF">2026-04-09T12:28:46Z</dcterms:modified>
</cp:coreProperties>
</file>